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8" r:id="rId5"/>
    <p:sldId id="269" r:id="rId6"/>
    <p:sldId id="25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Ruff" initials="J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9" autoAdjust="0"/>
    <p:restoredTop sz="85850" autoAdjust="0"/>
  </p:normalViewPr>
  <p:slideViewPr>
    <p:cSldViewPr>
      <p:cViewPr>
        <p:scale>
          <a:sx n="90" d="100"/>
          <a:sy n="90" d="100"/>
        </p:scale>
        <p:origin x="148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9FBF35-D604-3247-8F14-DE363E84DD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BEA1E-A0E4-FD41-8A9E-D239540D60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40DC-7307-6940-9821-3E5B4D608C07}" type="datetimeFigureOut">
              <a:rPr lang="en-US" smtClean="0"/>
              <a:t>12/9/2019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587AD-72B8-FF46-BD55-5DBD92BD24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CC678F-4AEF-0F48-AD90-578991B1F1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BF54C-42E7-B544-A99D-9691AF2E1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07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28F2B-10A1-42D5-914E-F298A7E39417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DC229-7167-44B8-9A48-0708C090E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5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6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</a:rPr>
              <a:t>© Artem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</a:rPr>
              <a:t>Musaev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</a:rPr>
              <a:t> / Shutterstock.com</a:t>
            </a:r>
          </a:p>
          <a:p>
            <a:endParaRPr lang="en-US" sz="1200" b="0" i="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 sure the students see the similarities and differences in these two forms of prayer. Also note that the Prayers of the Faithful at Mass are intercessions.</a:t>
            </a:r>
            <a:endParaRPr lang="en-US" dirty="0">
              <a:effectLst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66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</a:rPr>
              <a:t>© Monkey Business Images / Shutterstock.com</a:t>
            </a:r>
          </a:p>
          <a:p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Remind the students that the word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Eucharist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means ”thanksgiving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them how the Eucharist is a form of thanksgiving.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28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</a:rPr>
              <a:t>linear_design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</a:rPr>
              <a:t> / Shutterstock.com, ©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</a:rPr>
              <a:t>Aleksea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</a:rPr>
              <a:t> / Shutterstock.com, © epicurean / iStock.com</a:t>
            </a:r>
          </a:p>
          <a:p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often helps students to connect meditation and contemplation in this way: meditation is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doing;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contemplation is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being.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Meditation is what you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focus your mind and heart on God; meditative practices often bring us to the place of contemplation so that we can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stillness of God’s presence.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62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zebra0209 / </a:t>
            </a:r>
            <a:r>
              <a:rPr lang="en-US" dirty="0" err="1"/>
              <a:t>Shutterstock.com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440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i="1" dirty="0" err="1">
                <a:solidFill>
                  <a:schemeClr val="bg1">
                    <a:lumMod val="65000"/>
                  </a:schemeClr>
                </a:solidFill>
              </a:rPr>
              <a:t>ChristinLola</a:t>
            </a: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 / </a:t>
            </a:r>
            <a:r>
              <a:rPr lang="en-US" sz="1200" i="1" dirty="0" err="1">
                <a:solidFill>
                  <a:schemeClr val="bg1">
                    <a:lumMod val="65000"/>
                  </a:schemeClr>
                </a:solidFill>
              </a:rPr>
              <a:t>iStock.com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26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kruraphoto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Shutterstock.com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70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Bill Perry /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Shutterstock.com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for student volunteers to share with the class the quote about prayer they like best and why.</a:t>
            </a:r>
            <a:endParaRPr lang="en-US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28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Chat Karen Studio /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Shutterstock.com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the students if they think prayer is like talking to a friend, and why or why not? You can also follow up with asking them what makes it most difficult for them to pray.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76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Andrey_Popov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51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javitrapero.com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Shutterstock.com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62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ArtMari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 (images 1 and 2); 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Kayocci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iStock.com; © 9gerorge / Shutterstock.com; 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Illusart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Shutterstock.com; 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debra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hughes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the students if they understand the difference between each form of prayer. See if they can offer an example of each one before proceeding to the following slide. </a:t>
            </a: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21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ArtMari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 </a:t>
            </a:r>
            <a:br>
              <a:rPr lang="en-US" sz="1200" dirty="0">
                <a:solidFill>
                  <a:schemeClr val="bg1">
                    <a:lumMod val="65000"/>
                  </a:schemeClr>
                </a:solidFill>
              </a:rPr>
            </a:b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adoration we can actually practice all six forms of prayer, as we sit in the Real Presence of Christ, displayed in a monstrance.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55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>
            <a:normAutofit/>
          </a:bodyPr>
          <a:lstStyle>
            <a:lvl1pPr algn="ctr">
              <a:defRPr sz="4400" b="1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543800" y="6019800"/>
            <a:ext cx="1676400" cy="304800"/>
          </a:xfrm>
        </p:spPr>
        <p:txBody>
          <a:bodyPr lIns="0" anchor="ctr" anchorCtr="0">
            <a:normAutofit/>
          </a:bodyPr>
          <a:lstStyle>
            <a:lvl1pPr algn="l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Document # TX000000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6477000" cy="4373563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143000"/>
            <a:ext cx="8229600" cy="914400"/>
          </a:xfrm>
        </p:spPr>
        <p:txBody>
          <a:bodyPr>
            <a:normAutofit/>
          </a:bodyPr>
          <a:lstStyle>
            <a:lvl1pPr algn="l">
              <a:defRPr sz="28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2 line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770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n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008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76400" y="1600200"/>
            <a:ext cx="6477000" cy="533400"/>
          </a:xfrm>
        </p:spPr>
        <p:txBody>
          <a:bodyPr>
            <a:normAutofit/>
          </a:bodyPr>
          <a:lstStyle>
            <a:lvl1pPr>
              <a:buNone/>
              <a:defRPr sz="28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2nd line emphasis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696200" cy="609600"/>
          </a:xfrm>
        </p:spPr>
        <p:txBody>
          <a:bodyPr/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/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315200" cy="609600"/>
          </a:xfrm>
        </p:spPr>
        <p:txBody>
          <a:bodyPr>
            <a:normAutofit/>
          </a:bodyPr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2514600"/>
            <a:ext cx="7315200" cy="1524000"/>
          </a:xfrm>
        </p:spPr>
        <p:txBody>
          <a:bodyPr/>
          <a:lstStyle>
            <a:lvl1pPr algn="ctr">
              <a:buNone/>
              <a:defRPr sz="2800">
                <a:solidFill>
                  <a:schemeClr val="accent5">
                    <a:lumMod val="75000"/>
                  </a:schemeClr>
                </a:solidFill>
              </a:defRPr>
            </a:lvl1pPr>
            <a:lvl2pPr algn="ctr">
              <a:defRPr sz="2400" i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590800" y="4267200"/>
            <a:ext cx="5029200" cy="1447800"/>
          </a:xfrm>
        </p:spPr>
        <p:txBody>
          <a:bodyPr>
            <a:normAutofit/>
          </a:bodyPr>
          <a:lstStyle>
            <a:lvl1pPr marL="457200" indent="-457200">
              <a:buAutoNum type="arabicPeriod"/>
              <a:defRPr sz="240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B1BD0-533A-4E07-BF9C-432137E14983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4F940-28E1-4EAC-8D73-5D6BC0F5B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2" r:id="rId4"/>
    <p:sldLayoutId id="2147483651" r:id="rId5"/>
    <p:sldLayoutId id="2147483674" r:id="rId6"/>
    <p:sldLayoutId id="2147483652" r:id="rId7"/>
    <p:sldLayoutId id="214748365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/>
          <a:lstStyle/>
          <a:p>
            <a:r>
              <a:rPr lang="en-US" dirty="0">
                <a:effectLst/>
              </a:rPr>
              <a:t>Communing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with God 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-30866" y="3810000"/>
            <a:ext cx="9144000" cy="99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/>
              <a:t>The Paschal Mystery and the Gospels</a:t>
            </a:r>
          </a:p>
          <a:p>
            <a:pPr marL="0" indent="0" algn="ctr">
              <a:buNone/>
            </a:pPr>
            <a:r>
              <a:rPr lang="en-US" dirty="0"/>
              <a:t>Unit 5, Chapter 12</a:t>
            </a:r>
          </a:p>
        </p:txBody>
      </p:sp>
      <p:sp>
        <p:nvSpPr>
          <p:cNvPr id="5" name="Text Placeholder 3"/>
          <p:cNvSpPr>
            <a:spLocks noGrp="1"/>
          </p:cNvSpPr>
          <p:nvPr/>
        </p:nvSpPr>
        <p:spPr>
          <a:xfrm>
            <a:off x="0" y="5562600"/>
            <a:ext cx="9144000" cy="12311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Document #: TX006613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BAF49-9135-3842-ADF2-FFFAE8839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963337"/>
            <a:ext cx="8229600" cy="533400"/>
          </a:xfrm>
        </p:spPr>
        <p:txBody>
          <a:bodyPr/>
          <a:lstStyle/>
          <a:p>
            <a:r>
              <a:rPr lang="en-US" dirty="0"/>
              <a:t>Prayers of Petition and Intercession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B81D3-787D-C14F-B36C-77921B94F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100" y="1752600"/>
            <a:ext cx="5981699" cy="4800600"/>
          </a:xfrm>
        </p:spPr>
        <p:txBody>
          <a:bodyPr>
            <a:normAutofit fontScale="85000" lnSpcReduction="10000"/>
          </a:bodyPr>
          <a:lstStyle/>
          <a:p>
            <a:pPr marL="346075" indent="-346075">
              <a:buFont typeface="+mj-lt"/>
              <a:buAutoNum type="arabicPeriod" startAt="3"/>
            </a:pPr>
            <a:r>
              <a:rPr lang="en-US" b="1" dirty="0"/>
              <a:t>Petition</a:t>
            </a:r>
            <a:r>
              <a:rPr lang="en-US" dirty="0"/>
              <a:t>—a prayer form in which one asks God for help and forgiveness</a:t>
            </a:r>
          </a:p>
          <a:p>
            <a:pPr marL="623888" lvl="1">
              <a:buFont typeface="Arial" panose="020B0604020202020204" pitchFamily="34" charset="0"/>
              <a:buChar char="•"/>
            </a:pPr>
            <a:r>
              <a:rPr lang="en-US" dirty="0"/>
              <a:t>probably the most familiar of all the prayer forms</a:t>
            </a:r>
          </a:p>
          <a:p>
            <a:pPr marL="623888" lvl="1">
              <a:buFont typeface="Arial" panose="020B0604020202020204" pitchFamily="34" charset="0"/>
              <a:buChar char="•"/>
            </a:pPr>
            <a:r>
              <a:rPr lang="en-US" dirty="0"/>
              <a:t>spontaneous</a:t>
            </a:r>
          </a:p>
          <a:p>
            <a:pPr marL="623888"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arises naturally from the depths of our hearts</a:t>
            </a:r>
          </a:p>
          <a:p>
            <a:pPr marL="346075" indent="-346075">
              <a:buFont typeface="+mj-lt"/>
              <a:buAutoNum type="arabicPeriod" startAt="4"/>
            </a:pPr>
            <a:r>
              <a:rPr lang="en-US" b="1" dirty="0"/>
              <a:t>Intercession</a:t>
            </a:r>
            <a:r>
              <a:rPr lang="en-US" dirty="0"/>
              <a:t>—a prayer on behalf of another person or group</a:t>
            </a:r>
          </a:p>
          <a:p>
            <a:pPr marL="623888" lvl="1">
              <a:buFont typeface="Arial" panose="020B0604020202020204" pitchFamily="34" charset="0"/>
              <a:buChar char="•"/>
            </a:pPr>
            <a:r>
              <a:rPr lang="en-US" dirty="0"/>
              <a:t>joining our love with God’s love in prayerful concern for someone else</a:t>
            </a:r>
          </a:p>
          <a:p>
            <a:pPr marL="623888" lvl="1">
              <a:buFont typeface="Arial" panose="020B0604020202020204" pitchFamily="34" charset="0"/>
              <a:buChar char="•"/>
            </a:pPr>
            <a:r>
              <a:rPr lang="en-US" dirty="0"/>
              <a:t>helps to avoid self-centeredness</a:t>
            </a:r>
          </a:p>
          <a:p>
            <a:pPr marL="623888" lvl="1">
              <a:buFont typeface="Arial" panose="020B0604020202020204" pitchFamily="34" charset="0"/>
              <a:buChar char="•"/>
            </a:pPr>
            <a:r>
              <a:rPr lang="en-US" dirty="0"/>
              <a:t>can pray for loved ones, acquaintances, people we see on the news, and communities on the other side of the world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9D35E3-7955-E24D-991A-D9B47D78DF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185" y="1474991"/>
            <a:ext cx="2095500" cy="1918146"/>
          </a:xfrm>
          <a:prstGeom prst="rect">
            <a:avLst/>
          </a:prstGeom>
        </p:spPr>
      </p:pic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01018D7C-FDC0-4640-963C-784B4B9E0C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35" y="3393137"/>
            <a:ext cx="1701800" cy="215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687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6D01-12BA-0E4F-81ED-F19F35370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838200"/>
            <a:ext cx="8229600" cy="533400"/>
          </a:xfrm>
        </p:spPr>
        <p:txBody>
          <a:bodyPr/>
          <a:lstStyle/>
          <a:p>
            <a:r>
              <a:rPr lang="en-US" dirty="0"/>
              <a:t>Prayers of Praise and Thanksgiving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06B60-DC64-984C-8818-DBB1220C5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496122"/>
            <a:ext cx="8001000" cy="4792980"/>
          </a:xfrm>
        </p:spPr>
        <p:txBody>
          <a:bodyPr>
            <a:normAutofit/>
          </a:bodyPr>
          <a:lstStyle/>
          <a:p>
            <a:pPr marL="346075" indent="-346075">
              <a:buFont typeface="+mj-lt"/>
              <a:buAutoNum type="arabicPeriod" startAt="5"/>
            </a:pPr>
            <a:r>
              <a:rPr lang="en-US" sz="2000" b="1" dirty="0"/>
              <a:t>Thanksgiving</a:t>
            </a:r>
            <a:r>
              <a:rPr lang="en-US" sz="2000" dirty="0"/>
              <a:t>—a prayer of gratitude for the gift of life </a:t>
            </a:r>
            <a:br>
              <a:rPr lang="en-US" sz="2000" dirty="0"/>
            </a:br>
            <a:r>
              <a:rPr lang="en-US" sz="2000" dirty="0"/>
              <a:t>and the gifts of life</a:t>
            </a:r>
          </a:p>
          <a:p>
            <a:pPr marL="623888" lvl="1">
              <a:buFont typeface="Arial" panose="020B0604020202020204" pitchFamily="34" charset="0"/>
              <a:buChar char="•"/>
            </a:pPr>
            <a:r>
              <a:rPr lang="en-US" sz="2000" dirty="0"/>
              <a:t>Thanksgiving characterizes the prayer of the Church. </a:t>
            </a:r>
          </a:p>
          <a:p>
            <a:pPr marL="623888"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celebrating the Eucharist, we offer perfect thanks to the </a:t>
            </a:r>
            <a:br>
              <a:rPr lang="en-US" sz="2000" dirty="0"/>
            </a:br>
            <a:r>
              <a:rPr lang="en-US" sz="2000" dirty="0"/>
              <a:t>Father through, with, and in Christ, in the unity of the Holy Spirit. </a:t>
            </a:r>
          </a:p>
          <a:p>
            <a:pPr marL="346075" indent="-346075">
              <a:buFont typeface="+mj-lt"/>
              <a:buAutoNum type="arabicPeriod" startAt="6"/>
            </a:pPr>
            <a:r>
              <a:rPr lang="en-US" sz="2000" b="1" dirty="0"/>
              <a:t>Praise</a:t>
            </a:r>
            <a:r>
              <a:rPr lang="en-US" sz="2000" dirty="0"/>
              <a:t>—giving glory to God for his own sake, not for what he </a:t>
            </a:r>
            <a:br>
              <a:rPr lang="en-US" sz="2000" dirty="0"/>
            </a:br>
            <a:r>
              <a:rPr lang="en-US" sz="2000" dirty="0"/>
              <a:t>does, but simply because he </a:t>
            </a:r>
            <a:r>
              <a:rPr lang="en-US" sz="2000" i="1" dirty="0"/>
              <a:t>is</a:t>
            </a:r>
            <a:endParaRPr lang="en-US" sz="2000" dirty="0"/>
          </a:p>
          <a:p>
            <a:pPr marL="623888" lvl="1">
              <a:buFont typeface="Arial" panose="020B0604020202020204" pitchFamily="34" charset="0"/>
              <a:buChar char="•"/>
            </a:pPr>
            <a:r>
              <a:rPr lang="en-US" sz="2000" dirty="0"/>
              <a:t>We can find traditional prayers </a:t>
            </a:r>
            <a:br>
              <a:rPr lang="en-US" sz="2000" dirty="0"/>
            </a:br>
            <a:r>
              <a:rPr lang="en-US" sz="2000" dirty="0"/>
              <a:t>of praise throughout the Mass.</a:t>
            </a:r>
          </a:p>
          <a:p>
            <a:pPr marL="623888" lvl="1">
              <a:buFont typeface="Arial" panose="020B0604020202020204" pitchFamily="34" charset="0"/>
              <a:buChar char="•"/>
            </a:pPr>
            <a:r>
              <a:rPr lang="en-US" sz="2000" i="1" dirty="0"/>
              <a:t>Doxology</a:t>
            </a:r>
            <a:r>
              <a:rPr lang="en-US" sz="2000" dirty="0"/>
              <a:t> is a word for the </a:t>
            </a:r>
            <a:br>
              <a:rPr lang="en-US" sz="2000" dirty="0"/>
            </a:br>
            <a:r>
              <a:rPr lang="en-US" sz="2000" dirty="0"/>
              <a:t>Christian prayers that are </a:t>
            </a:r>
            <a:br>
              <a:rPr lang="en-US" sz="2000" dirty="0"/>
            </a:br>
            <a:r>
              <a:rPr lang="en-US" sz="2000" dirty="0"/>
              <a:t>usually directed toward the Trinity.</a:t>
            </a:r>
          </a:p>
          <a:p>
            <a:endParaRPr lang="en-US" sz="2000" dirty="0"/>
          </a:p>
        </p:txBody>
      </p:sp>
      <p:pic>
        <p:nvPicPr>
          <p:cNvPr id="6" name="Picture 5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4C572A2E-9622-48FA-B6C4-5578588489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6" t="2106" b="1322"/>
          <a:stretch/>
        </p:blipFill>
        <p:spPr>
          <a:xfrm>
            <a:off x="5682690" y="3870310"/>
            <a:ext cx="346131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48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FC5F-B233-BF4A-B6B9-664089ACA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088" y="850801"/>
            <a:ext cx="8229600" cy="533400"/>
          </a:xfrm>
        </p:spPr>
        <p:txBody>
          <a:bodyPr/>
          <a:lstStyle/>
          <a:p>
            <a:r>
              <a:rPr lang="en-US" dirty="0"/>
              <a:t>Expressions of Prayer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6B9901F-CFC2-4F74-8D04-7662D6F534DC}"/>
              </a:ext>
            </a:extLst>
          </p:cNvPr>
          <p:cNvSpPr txBox="1">
            <a:spLocks/>
          </p:cNvSpPr>
          <p:nvPr/>
        </p:nvSpPr>
        <p:spPr>
          <a:xfrm>
            <a:off x="3048000" y="2057400"/>
            <a:ext cx="5750472" cy="48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lvl="1">
              <a:spcAft>
                <a:spcPts val="4200"/>
              </a:spcAft>
              <a:buFont typeface="Arial" pitchFamily="34" charset="0"/>
              <a:buChar char="•"/>
            </a:pPr>
            <a:r>
              <a:rPr lang="en-US" sz="2000" b="1" dirty="0"/>
              <a:t>Vocal prayer</a:t>
            </a:r>
            <a:r>
              <a:rPr lang="en-US" sz="2000" dirty="0"/>
              <a:t>—a prayer that is spoken aloud or silently, such as the Lord’s Prayer</a:t>
            </a:r>
          </a:p>
          <a:p>
            <a:pPr marL="290513" lvl="1"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b="1" dirty="0"/>
              <a:t>Meditation</a:t>
            </a:r>
            <a:r>
              <a:rPr lang="en-US" sz="2000" dirty="0"/>
              <a:t>—a form of prayer involving a variety of methods and techniques, in which one engages the mind, imagination, </a:t>
            </a:r>
            <a:br>
              <a:rPr lang="en-US" sz="2000" dirty="0"/>
            </a:br>
            <a:r>
              <a:rPr lang="en-US" sz="2000" dirty="0"/>
              <a:t>and emotions to focus on a particular truth, Scripture passage, or other spiritual matter</a:t>
            </a:r>
          </a:p>
          <a:p>
            <a:pPr marL="290513" lvl="1">
              <a:buFont typeface="Arial" pitchFamily="34" charset="0"/>
              <a:buChar char="•"/>
            </a:pPr>
            <a:r>
              <a:rPr lang="en-US" sz="2000" b="1" dirty="0"/>
              <a:t>Contemplation</a:t>
            </a:r>
            <a:r>
              <a:rPr lang="en-US" sz="2000" dirty="0"/>
              <a:t>—a form of wordless prayer in which one is fully focused on the presence of God; sometimes defined as “resting in God”</a:t>
            </a:r>
          </a:p>
          <a:p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12995-4C21-364A-B502-5349F0417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9088" y="1422301"/>
            <a:ext cx="7822324" cy="68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We also recognize three major expressions or ways of prayer: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1EE053-CED3-DB45-A52C-056596F03E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3" t="6341" r="22039"/>
          <a:stretch/>
        </p:blipFill>
        <p:spPr>
          <a:xfrm>
            <a:off x="1563446" y="3352801"/>
            <a:ext cx="1332154" cy="11602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CBD98F-9765-0A43-9386-364AB9DCD0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3" t="10868" r="17179"/>
          <a:stretch/>
        </p:blipFill>
        <p:spPr>
          <a:xfrm>
            <a:off x="1563446" y="5088107"/>
            <a:ext cx="1332154" cy="1160293"/>
          </a:xfrm>
          <a:prstGeom prst="rect">
            <a:avLst/>
          </a:prstGeom>
        </p:spPr>
      </p:pic>
      <p:pic>
        <p:nvPicPr>
          <p:cNvPr id="13" name="Picture 12" descr="A picture containing light&#10;&#10;Description automatically generated">
            <a:extLst>
              <a:ext uri="{FF2B5EF4-FFF2-40B4-BE49-F238E27FC236}">
                <a16:creationId xmlns:a16="http://schemas.microsoft.com/office/drawing/2014/main" id="{9A9C9A6C-811C-A643-ABD2-A814F76F7E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446" y="1959216"/>
            <a:ext cx="1332154" cy="99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105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45A84-7D38-D74B-AFE9-384E94575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0" y="952500"/>
            <a:ext cx="5486400" cy="533400"/>
          </a:xfrm>
        </p:spPr>
        <p:txBody>
          <a:bodyPr/>
          <a:lstStyle/>
          <a:p>
            <a:r>
              <a:rPr lang="en-US" dirty="0"/>
              <a:t>Scripture: A Source and Guide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7BDF6-163E-4840-909F-A0531013F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0" y="1600200"/>
            <a:ext cx="5715000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Sacred Scripture gives us many role models who guide us and teach us about prayer through their words and actions.</a:t>
            </a:r>
          </a:p>
          <a:p>
            <a:pPr lvl="0"/>
            <a:r>
              <a:rPr lang="en-US" sz="2000" dirty="0"/>
              <a:t>Many of our formal prayers come directly from or are based on passages from the Bible.</a:t>
            </a:r>
          </a:p>
          <a:p>
            <a:pPr marL="692150" lvl="1" indent="-346075">
              <a:buSzPct val="85000"/>
              <a:buFont typeface="Courier New" panose="02070309020205020404" pitchFamily="49" charset="0"/>
              <a:buChar char="o"/>
            </a:pPr>
            <a:r>
              <a:rPr lang="en-US" sz="2000" dirty="0"/>
              <a:t>Examples: The Hail Mary, The Lord’s Prayer, The Magnificat</a:t>
            </a:r>
          </a:p>
          <a:p>
            <a:pPr lvl="0"/>
            <a:r>
              <a:rPr lang="en-US" sz="2000" dirty="0"/>
              <a:t>Moses entered the meeting tent to listen to God (see Exodus 33:7–9).</a:t>
            </a:r>
          </a:p>
          <a:p>
            <a:pPr lvl="0"/>
            <a:r>
              <a:rPr lang="en-US" sz="2000" dirty="0"/>
              <a:t>Hannah petitioned God unceasingly for a son (see 1 Samuel, chapters 19–20).</a:t>
            </a:r>
          </a:p>
          <a:p>
            <a:pPr lvl="0"/>
            <a:r>
              <a:rPr lang="en-US" sz="2000" dirty="0"/>
              <a:t>King David would confess his sins and ask for God’s forgiveness (see 2 Samuel 24:10).</a:t>
            </a:r>
          </a:p>
          <a:p>
            <a:endParaRPr lang="en-US" sz="2000" dirty="0"/>
          </a:p>
        </p:txBody>
      </p:sp>
      <p:pic>
        <p:nvPicPr>
          <p:cNvPr id="6" name="Picture 5" descr="A statue of a person&#10;&#10;Description automatically generated">
            <a:extLst>
              <a:ext uri="{FF2B5EF4-FFF2-40B4-BE49-F238E27FC236}">
                <a16:creationId xmlns:a16="http://schemas.microsoft.com/office/drawing/2014/main" id="{456CE248-AEAF-4EAB-831F-B732805677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/>
          <a:stretch/>
        </p:blipFill>
        <p:spPr>
          <a:xfrm>
            <a:off x="1" y="1066800"/>
            <a:ext cx="2834106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40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B6B323-E111-8440-86BC-BFBC016A6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0" y="1143000"/>
            <a:ext cx="7315200" cy="533400"/>
          </a:xfrm>
        </p:spPr>
        <p:txBody>
          <a:bodyPr/>
          <a:lstStyle/>
          <a:p>
            <a:pPr algn="ctr"/>
            <a:r>
              <a:rPr lang="en-US" dirty="0"/>
              <a:t>How does prayer bring us closer to God?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EFA53B-F18C-9440-919D-02FB3BB752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905000"/>
            <a:ext cx="6324600" cy="420993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F2E49D-F64A-6343-BFC9-18A9AC51B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19922"/>
            <a:ext cx="8229600" cy="533400"/>
          </a:xfrm>
        </p:spPr>
        <p:txBody>
          <a:bodyPr/>
          <a:lstStyle/>
          <a:p>
            <a:r>
              <a:rPr lang="en-US" dirty="0"/>
              <a:t>What Is Prayer?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0735C9C-9694-6B41-A420-4A263A9AA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693" y="1564515"/>
            <a:ext cx="6477000" cy="4373563"/>
          </a:xfrm>
        </p:spPr>
        <p:txBody>
          <a:bodyPr/>
          <a:lstStyle/>
          <a:p>
            <a:pPr lvl="0"/>
            <a:r>
              <a:rPr lang="en-US" dirty="0"/>
              <a:t>lifting up of one’s mind and heart to God</a:t>
            </a:r>
          </a:p>
          <a:p>
            <a:pPr lvl="0"/>
            <a:r>
              <a:rPr lang="en-US" dirty="0"/>
              <a:t>the requesting of good things from God</a:t>
            </a:r>
          </a:p>
          <a:p>
            <a:pPr lvl="0"/>
            <a:r>
              <a:rPr lang="en-US" dirty="0"/>
              <a:t>communication with God </a:t>
            </a:r>
            <a:br>
              <a:rPr lang="en-US" dirty="0"/>
            </a:br>
            <a:r>
              <a:rPr lang="en-US" dirty="0"/>
              <a:t>in a relationship of love </a:t>
            </a:r>
          </a:p>
          <a:p>
            <a:pPr lvl="0"/>
            <a:r>
              <a:rPr lang="en-US" dirty="0"/>
              <a:t>an essential part of our </a:t>
            </a:r>
            <a:br>
              <a:rPr lang="en-US" dirty="0"/>
            </a:br>
            <a:r>
              <a:rPr lang="en-US" dirty="0"/>
              <a:t>life that allows us to enter </a:t>
            </a:r>
            <a:br>
              <a:rPr lang="en-US" dirty="0"/>
            </a:br>
            <a:r>
              <a:rPr lang="en-US" dirty="0"/>
              <a:t>into a deeper relationship </a:t>
            </a:r>
            <a:br>
              <a:rPr lang="en-US" dirty="0"/>
            </a:br>
            <a:r>
              <a:rPr lang="en-US" dirty="0"/>
              <a:t>with God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5DD0A6-B872-4F7A-B99A-93361C0A51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9"/>
          <a:stretch/>
        </p:blipFill>
        <p:spPr>
          <a:xfrm>
            <a:off x="5181600" y="2667000"/>
            <a:ext cx="3962400" cy="3149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74546D9-1A9A-784D-8647-B5031164BE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3600"/>
            <a:ext cx="2972833" cy="303684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6409E-8C6B-4646-8D70-B0B4F3408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449659"/>
            <a:ext cx="7467600" cy="52968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dirty="0"/>
              <a:t>Saints have described prayer as:</a:t>
            </a:r>
            <a:r>
              <a:rPr lang="en-US" i="1" dirty="0"/>
              <a:t> 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481797A-57C1-884D-B601-330A77A48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533400"/>
          </a:xfrm>
        </p:spPr>
        <p:txBody>
          <a:bodyPr/>
          <a:lstStyle/>
          <a:p>
            <a:r>
              <a:rPr lang="en-US" dirty="0"/>
              <a:t>Saints and Prayer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A5FD0F1-7430-461D-BEC9-23A2D59AF2FB}"/>
              </a:ext>
            </a:extLst>
          </p:cNvPr>
          <p:cNvSpPr txBox="1">
            <a:spLocks/>
          </p:cNvSpPr>
          <p:nvPr/>
        </p:nvSpPr>
        <p:spPr>
          <a:xfrm>
            <a:off x="3122020" y="2010936"/>
            <a:ext cx="5717180" cy="42374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lvl="1" indent="-290513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5264150" algn="l"/>
              </a:tabLst>
            </a:pPr>
            <a:r>
              <a:rPr lang="en-US" sz="2200" dirty="0"/>
              <a:t>“A surge of the heart; it is a simple look turned toward heaven, it is a cry of recognition and of love, embracing both trial and joy.” </a:t>
            </a:r>
            <a:r>
              <a:rPr lang="en-US" sz="1800" dirty="0"/>
              <a:t>—Saint Thérèse of Lisieux </a:t>
            </a:r>
          </a:p>
          <a:p>
            <a:pPr marL="290513" lvl="1" indent="-29051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“Prayer is the inner bath of love into which the soul plunges itself.” </a:t>
            </a:r>
            <a:r>
              <a:rPr lang="en-US" sz="1800" dirty="0"/>
              <a:t>—Saint John Vianney </a:t>
            </a:r>
          </a:p>
          <a:p>
            <a:pPr marL="290513" lvl="1" indent="-290513">
              <a:buFont typeface="Arial" panose="020B0604020202020204" pitchFamily="34" charset="0"/>
              <a:buChar char="•"/>
            </a:pPr>
            <a:r>
              <a:rPr lang="en-US" sz="2200" dirty="0"/>
              <a:t>“A sharing between friends; taking time frequently to be alone with God, who we know loves us.” </a:t>
            </a:r>
            <a:r>
              <a:rPr lang="en-US" sz="1800" dirty="0"/>
              <a:t>—Saint Teresa of Ávila</a:t>
            </a:r>
          </a:p>
        </p:txBody>
      </p:sp>
    </p:spTree>
    <p:extLst>
      <p:ext uri="{BB962C8B-B14F-4D97-AF65-F5344CB8AC3E}">
        <p14:creationId xmlns:p14="http://schemas.microsoft.com/office/powerpoint/2010/main" val="2340737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533400"/>
          </a:xfrm>
        </p:spPr>
        <p:txBody>
          <a:bodyPr/>
          <a:lstStyle/>
          <a:p>
            <a:r>
              <a:rPr lang="en-US" dirty="0"/>
              <a:t>How to Pray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29000" y="1943100"/>
            <a:ext cx="5540265" cy="4381500"/>
          </a:xfrm>
        </p:spPr>
        <p:txBody>
          <a:bodyPr>
            <a:normAutofit/>
          </a:bodyPr>
          <a:lstStyle/>
          <a:p>
            <a:pPr lvl="0"/>
            <a:r>
              <a:rPr lang="en-US" sz="2000" dirty="0"/>
              <a:t>No expertise needed—anyone can pray, anywhere, at any time, for anything.</a:t>
            </a:r>
          </a:p>
          <a:p>
            <a:pPr lvl="0"/>
            <a:r>
              <a:rPr lang="en-US" sz="2000" dirty="0"/>
              <a:t>Share your honest thoughts, feelings, reflections, complaints, requests, sorrow, and joy with God—anything goes!</a:t>
            </a:r>
          </a:p>
          <a:p>
            <a:pPr lvl="0"/>
            <a:r>
              <a:rPr lang="en-US" sz="2000" dirty="0"/>
              <a:t>However  .  .  .  prayer does not consist only of asking God for help.</a:t>
            </a:r>
          </a:p>
          <a:p>
            <a:pPr lvl="0"/>
            <a:r>
              <a:rPr lang="en-US" sz="2000" dirty="0"/>
              <a:t>Listening to God is how we learn what his will is for our lives. </a:t>
            </a:r>
          </a:p>
          <a:p>
            <a:pPr lvl="0"/>
            <a:r>
              <a:rPr lang="en-US" sz="2000" dirty="0"/>
              <a:t>Listening requires silence, quieting our mouths and minds.</a:t>
            </a:r>
          </a:p>
          <a:p>
            <a:pPr lvl="0"/>
            <a:r>
              <a:rPr lang="en-US" sz="2000" dirty="0"/>
              <a:t>The main rule is to keep showing up and being honest.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22DF67-14EA-114E-BDA5-AD6AFD2EB6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1" t="13514" r="29310"/>
          <a:stretch/>
        </p:blipFill>
        <p:spPr>
          <a:xfrm>
            <a:off x="0" y="1971908"/>
            <a:ext cx="3157538" cy="2971800"/>
          </a:xfrm>
          <a:prstGeom prst="rect">
            <a:avLst/>
          </a:prstGeom>
        </p:spPr>
      </p:pic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993D647F-F1F2-4487-9C2F-EEDDBBE3F36D}"/>
              </a:ext>
            </a:extLst>
          </p:cNvPr>
          <p:cNvSpPr txBox="1">
            <a:spLocks/>
          </p:cNvSpPr>
          <p:nvPr/>
        </p:nvSpPr>
        <p:spPr>
          <a:xfrm>
            <a:off x="914400" y="1446407"/>
            <a:ext cx="70866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/>
              <a:t>For a rich prayer life, here are some guidelines:</a:t>
            </a:r>
          </a:p>
        </p:txBody>
      </p:sp>
    </p:spTree>
    <p:extLst>
      <p:ext uri="{BB962C8B-B14F-4D97-AF65-F5344CB8AC3E}">
        <p14:creationId xmlns:p14="http://schemas.microsoft.com/office/powerpoint/2010/main" val="198916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F26BC0A-0BBA-3346-8E78-654853A61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118839"/>
            <a:ext cx="48768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Obstacles to Prayer and Ways </a:t>
            </a:r>
            <a:br>
              <a:rPr lang="en-US" dirty="0"/>
            </a:br>
            <a:r>
              <a:rPr lang="en-US" dirty="0"/>
              <a:t>to Overcome Them: Part 1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2DF60D4-5370-1A43-A171-D2804B493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1585" y="2209800"/>
            <a:ext cx="49911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/>
              <a:t>Distractions!</a:t>
            </a:r>
          </a:p>
          <a:p>
            <a:pPr lvl="0"/>
            <a:r>
              <a:rPr lang="en-US" sz="2200" dirty="0"/>
              <a:t>Distractions are thoughts and events that take our attention </a:t>
            </a:r>
            <a:br>
              <a:rPr lang="en-US" sz="2200" dirty="0"/>
            </a:br>
            <a:r>
              <a:rPr lang="en-US" sz="2200" dirty="0"/>
              <a:t>away from our prayer. </a:t>
            </a:r>
          </a:p>
          <a:p>
            <a:pPr lvl="0"/>
            <a:r>
              <a:rPr lang="en-US" sz="2200" dirty="0"/>
              <a:t>They are experienced by everyone who has ever prayed.</a:t>
            </a:r>
          </a:p>
          <a:p>
            <a:pPr lvl="0"/>
            <a:r>
              <a:rPr lang="en-US" sz="2200" dirty="0"/>
              <a:t>Respond just as you would to interruptions in conversation: notice </a:t>
            </a:r>
            <a:br>
              <a:rPr lang="en-US" sz="2200" dirty="0"/>
            </a:br>
            <a:r>
              <a:rPr lang="en-US" sz="2200" dirty="0"/>
              <a:t>them, let them go, and then turn your focus back to the Lord.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666A94-0A68-4116-A79B-24CC586E4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8333"/>
          <a:stretch/>
        </p:blipFill>
        <p:spPr>
          <a:xfrm>
            <a:off x="6172200" y="1219200"/>
            <a:ext cx="2971800" cy="30510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44C5711-D739-46CB-A006-07760E4DF52C}"/>
              </a:ext>
            </a:extLst>
          </p:cNvPr>
          <p:cNvSpPr txBox="1">
            <a:spLocks/>
          </p:cNvSpPr>
          <p:nvPr/>
        </p:nvSpPr>
        <p:spPr>
          <a:xfrm>
            <a:off x="3276600" y="2209800"/>
            <a:ext cx="5562600" cy="41019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000" dirty="0"/>
              <a:t>Spiritual dryness occurs when our prayer seems boring and purposeless. The strength, joy, and peace of prayer run dry, and nothing seems to change the situation.</a:t>
            </a:r>
          </a:p>
          <a:p>
            <a:pPr lvl="0"/>
            <a:r>
              <a:rPr lang="en-US" sz="2000" dirty="0"/>
              <a:t>Be encouraged; many saints have experienced the same thing.</a:t>
            </a:r>
          </a:p>
          <a:p>
            <a:pPr lvl="0"/>
            <a:r>
              <a:rPr lang="en-US" sz="2000" dirty="0"/>
              <a:t>Sometimes dryness is the work of God liberating you from attachments, freeing you to explore the relationship differently.</a:t>
            </a:r>
          </a:p>
          <a:p>
            <a:pPr lvl="0"/>
            <a:r>
              <a:rPr lang="en-US" sz="2000" dirty="0"/>
              <a:t>Sometimes dryness is due to an inconsistent and inattentive prayer life.</a:t>
            </a:r>
          </a:p>
          <a:p>
            <a:r>
              <a:rPr lang="en-US" sz="2000" dirty="0"/>
              <a:t>Regardless of the reason, be persistent.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5BC775-849D-E64A-9C8B-71C335BDC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/>
              <a:t>Obstacles to Prayer and Ways </a:t>
            </a:r>
            <a:br>
              <a:rPr lang="en-US" dirty="0"/>
            </a:br>
            <a:r>
              <a:rPr lang="en-US" dirty="0"/>
              <a:t>to Overcome Them: Part 2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4CE238E-5AD6-E140-8479-39D73EDC9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6600" y="1828800"/>
            <a:ext cx="3505200" cy="470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Spiritual Dryness!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54E5A2-809A-9646-B855-EBF0CDE56D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3"/>
          <a:stretch/>
        </p:blipFill>
        <p:spPr>
          <a:xfrm>
            <a:off x="0" y="1905000"/>
            <a:ext cx="3048001" cy="298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22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44C5711-D739-46CB-A006-07760E4DF52C}"/>
              </a:ext>
            </a:extLst>
          </p:cNvPr>
          <p:cNvSpPr txBox="1">
            <a:spLocks/>
          </p:cNvSpPr>
          <p:nvPr/>
        </p:nvSpPr>
        <p:spPr>
          <a:xfrm>
            <a:off x="990600" y="1922274"/>
            <a:ext cx="2438400" cy="671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/>
            </a:pPr>
            <a:r>
              <a:rPr lang="en-US" dirty="0"/>
              <a:t>Blessing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6EB49E-4EE7-414B-B7B2-E1F56A8D8F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38889" y="2520043"/>
            <a:ext cx="1428750" cy="10613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E7CD1D-C298-C540-A54E-10596BA04F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5" b="22302"/>
          <a:stretch/>
        </p:blipFill>
        <p:spPr>
          <a:xfrm>
            <a:off x="1627148" y="4536936"/>
            <a:ext cx="1344653" cy="125426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045DBD-1011-724A-9244-5A04CFC15C3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7" r="6135"/>
          <a:stretch/>
        </p:blipFill>
        <p:spPr>
          <a:xfrm>
            <a:off x="6965420" y="4536935"/>
            <a:ext cx="1404410" cy="1273382"/>
          </a:xfrm>
          <a:prstGeom prst="rect">
            <a:avLst/>
          </a:prstGeom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D633D454-91F5-4531-90BF-CAE29CC7D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887224"/>
            <a:ext cx="73914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Christians identify different forms, or types of prayer. Here are the most common ones:</a:t>
            </a:r>
            <a:endParaRPr lang="en-US" dirty="0">
              <a:effectLst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A49F4AF-CCA9-446F-8757-CEDACAA81265}"/>
              </a:ext>
            </a:extLst>
          </p:cNvPr>
          <p:cNvSpPr txBox="1">
            <a:spLocks/>
          </p:cNvSpPr>
          <p:nvPr/>
        </p:nvSpPr>
        <p:spPr>
          <a:xfrm>
            <a:off x="3878766" y="1922274"/>
            <a:ext cx="2074127" cy="671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2"/>
            </a:pPr>
            <a:r>
              <a:rPr lang="en-US" dirty="0"/>
              <a:t>Adoration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1BE0B0A-A65A-4E24-9BD1-0FD57A808BFB}"/>
              </a:ext>
            </a:extLst>
          </p:cNvPr>
          <p:cNvSpPr txBox="1">
            <a:spLocks/>
          </p:cNvSpPr>
          <p:nvPr/>
        </p:nvSpPr>
        <p:spPr>
          <a:xfrm>
            <a:off x="6675863" y="1922274"/>
            <a:ext cx="2010937" cy="758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3"/>
            </a:pPr>
            <a:r>
              <a:rPr lang="en-US" dirty="0"/>
              <a:t>Petition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07374D6-48C5-47D0-A251-54E623E1F590}"/>
              </a:ext>
            </a:extLst>
          </p:cNvPr>
          <p:cNvSpPr txBox="1">
            <a:spLocks/>
          </p:cNvSpPr>
          <p:nvPr/>
        </p:nvSpPr>
        <p:spPr>
          <a:xfrm>
            <a:off x="1057507" y="4003194"/>
            <a:ext cx="2665142" cy="633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4"/>
            </a:pPr>
            <a:r>
              <a:rPr lang="en-US" dirty="0"/>
              <a:t>Intercession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75A0EEA-2EA7-40D3-8E23-451326568D7B}"/>
              </a:ext>
            </a:extLst>
          </p:cNvPr>
          <p:cNvSpPr txBox="1">
            <a:spLocks/>
          </p:cNvSpPr>
          <p:nvPr/>
        </p:nvSpPr>
        <p:spPr>
          <a:xfrm>
            <a:off x="3878766" y="4003194"/>
            <a:ext cx="2598234" cy="633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5"/>
            </a:pPr>
            <a:r>
              <a:rPr lang="en-US" dirty="0"/>
              <a:t>Thanksgiving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815B7D9-8A7F-4907-AE6E-33C873EED502}"/>
              </a:ext>
            </a:extLst>
          </p:cNvPr>
          <p:cNvSpPr txBox="1">
            <a:spLocks/>
          </p:cNvSpPr>
          <p:nvPr/>
        </p:nvSpPr>
        <p:spPr>
          <a:xfrm>
            <a:off x="6709317" y="4003194"/>
            <a:ext cx="2129883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>
              <a:buFont typeface="+mj-lt"/>
              <a:buAutoNum type="arabicPeriod" startAt="6"/>
            </a:pPr>
            <a:r>
              <a:rPr lang="en-US" dirty="0"/>
              <a:t>Praise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775071E-8D9A-45C8-AB55-9A5D705B247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5904" y="2520043"/>
            <a:ext cx="1428750" cy="106135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992B9C4-4619-1A49-9321-34B03AB50A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54451" y="2502579"/>
            <a:ext cx="1426348" cy="10613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1704B24-DE8A-1F42-B310-F53D9EB2557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" r="-389" b="25575"/>
          <a:stretch/>
        </p:blipFill>
        <p:spPr>
          <a:xfrm>
            <a:off x="4438079" y="4536935"/>
            <a:ext cx="1404410" cy="125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498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FCBCD-206E-844C-A8B3-E85CE94FD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20430"/>
            <a:ext cx="8229600" cy="533400"/>
          </a:xfrm>
        </p:spPr>
        <p:txBody>
          <a:bodyPr/>
          <a:lstStyle/>
          <a:p>
            <a:r>
              <a:rPr lang="en-US" dirty="0"/>
              <a:t>Prayers of Blessing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5D3D5-754C-AC43-B4B6-E326763B4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200"/>
            <a:ext cx="7162800" cy="48768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Blessing</a:t>
            </a:r>
            <a:r>
              <a:rPr lang="en-US" sz="2000" dirty="0"/>
              <a:t>—a prayer asking God to care </a:t>
            </a:r>
            <a:br>
              <a:rPr lang="en-US" sz="2000" dirty="0"/>
            </a:br>
            <a:r>
              <a:rPr lang="en-US" sz="2000" dirty="0"/>
              <a:t>for a particular person, place, or activity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invocation of divine protection </a:t>
            </a:r>
            <a:r>
              <a:rPr lang="en-US" sz="2000" i="1" dirty="0"/>
              <a:t>(God bless you!)</a:t>
            </a: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acknowledging God as the source of all </a:t>
            </a:r>
            <a:r>
              <a:rPr lang="en-US" sz="2000" i="1" dirty="0"/>
              <a:t>(blessing before meals)</a:t>
            </a:r>
            <a:endParaRPr lang="en-US" sz="2000" dirty="0"/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adoration—the prayerful acknowledgment that God is God and Creator of all that is.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Adoration</a:t>
            </a:r>
            <a:r>
              <a:rPr lang="en-US" sz="2000" dirty="0"/>
              <a:t>—the prayerful acknowledgment that God is God and Creator of all that is.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 recognition of the awesome power of God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sometimes expressed in respectful silence because words won’t do justice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sometimes expressed in joyful songs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A27986BC-F7EC-8546-89BA-2C3EBB5385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735122"/>
            <a:ext cx="1985143" cy="147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064730"/>
      </p:ext>
    </p:extLst>
  </p:cSld>
  <p:clrMapOvr>
    <a:masterClrMapping/>
  </p:clrMapOvr>
</p:sld>
</file>

<file path=ppt/theme/theme1.xml><?xml version="1.0" encoding="utf-8"?>
<a:theme xmlns:a="http://schemas.openxmlformats.org/drawingml/2006/main" name="LIC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800" dirty="0">
            <a:solidFill>
              <a:schemeClr val="bg1">
                <a:lumMod val="6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LIC Presentation template</Template>
  <TotalTime>1377</TotalTime>
  <Words>994</Words>
  <Application>Microsoft Office PowerPoint</Application>
  <PresentationFormat>On-screen Show (4:3)</PresentationFormat>
  <Paragraphs>118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LIC Presentation template</vt:lpstr>
      <vt:lpstr>Communing  with God </vt:lpstr>
      <vt:lpstr>How does prayer bring us closer to God? </vt:lpstr>
      <vt:lpstr>What Is Prayer? </vt:lpstr>
      <vt:lpstr>Saints and Prayer </vt:lpstr>
      <vt:lpstr>How to Pray </vt:lpstr>
      <vt:lpstr>Obstacles to Prayer and Ways  to Overcome Them: Part 1 </vt:lpstr>
      <vt:lpstr>Obstacles to Prayer and Ways  to Overcome Them: Part 2 </vt:lpstr>
      <vt:lpstr>Christians identify different forms, or types of prayer. Here are the most common ones:</vt:lpstr>
      <vt:lpstr>Prayers of Blessing </vt:lpstr>
      <vt:lpstr>Prayers of Petition and Intercession</vt:lpstr>
      <vt:lpstr>Prayers of Praise and Thanksgiving </vt:lpstr>
      <vt:lpstr>Expressions of Prayer </vt:lpstr>
      <vt:lpstr>Scripture: A Source and Guide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bmartinka</dc:creator>
  <cp:lastModifiedBy>Becky Gochanour</cp:lastModifiedBy>
  <cp:revision>142</cp:revision>
  <dcterms:created xsi:type="dcterms:W3CDTF">2011-01-10T17:35:40Z</dcterms:created>
  <dcterms:modified xsi:type="dcterms:W3CDTF">2019-12-09T21:55:25Z</dcterms:modified>
</cp:coreProperties>
</file>